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15" r:id="rId2"/>
    <p:sldId id="1145" r:id="rId3"/>
    <p:sldId id="1161" r:id="rId4"/>
    <p:sldId id="1171" r:id="rId5"/>
    <p:sldId id="1162" r:id="rId6"/>
    <p:sldId id="1164" r:id="rId7"/>
    <p:sldId id="1163" r:id="rId8"/>
    <p:sldId id="1235" r:id="rId9"/>
    <p:sldId id="1236" r:id="rId10"/>
    <p:sldId id="1237" r:id="rId11"/>
    <p:sldId id="1238" r:id="rId12"/>
    <p:sldId id="1239" r:id="rId13"/>
    <p:sldId id="1165" r:id="rId14"/>
    <p:sldId id="1240" r:id="rId15"/>
    <p:sldId id="1241" r:id="rId16"/>
    <p:sldId id="1242" r:id="rId17"/>
    <p:sldId id="1243" r:id="rId18"/>
    <p:sldId id="1244" r:id="rId19"/>
    <p:sldId id="1246" r:id="rId20"/>
    <p:sldId id="1245" r:id="rId21"/>
    <p:sldId id="1247" r:id="rId22"/>
    <p:sldId id="1249" r:id="rId23"/>
    <p:sldId id="1250" r:id="rId24"/>
    <p:sldId id="1248" r:id="rId25"/>
    <p:sldId id="1253" r:id="rId26"/>
    <p:sldId id="1251" r:id="rId27"/>
    <p:sldId id="1254" r:id="rId28"/>
    <p:sldId id="1252" r:id="rId2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7" orient="horz" pos="3521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2025" userDrawn="1">
          <p15:clr>
            <a:srgbClr val="A4A3A4"/>
          </p15:clr>
        </p15:guide>
        <p15:guide id="10" pos="7469" userDrawn="1">
          <p15:clr>
            <a:srgbClr val="A4A3A4"/>
          </p15:clr>
        </p15:guide>
        <p15:guide id="11" pos="5655" userDrawn="1">
          <p15:clr>
            <a:srgbClr val="A4A3A4"/>
          </p15:clr>
        </p15:guide>
        <p15:guide id="1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dai" initials="f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202EE"/>
    <a:srgbClr val="0033CC"/>
    <a:srgbClr val="000099"/>
    <a:srgbClr val="990000"/>
    <a:srgbClr val="FF9900"/>
    <a:srgbClr val="FFFF00"/>
    <a:srgbClr val="006600"/>
    <a:srgbClr val="996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 autoAdjust="0"/>
    <p:restoredTop sz="81957" autoAdjust="0"/>
  </p:normalViewPr>
  <p:slideViewPr>
    <p:cSldViewPr>
      <p:cViewPr varScale="1">
        <p:scale>
          <a:sx n="93" d="100"/>
          <a:sy n="93" d="100"/>
        </p:scale>
        <p:origin x="232" y="480"/>
      </p:cViewPr>
      <p:guideLst>
        <p:guide orient="horz" pos="2160"/>
        <p:guide orient="horz" pos="119"/>
        <p:guide orient="horz" pos="1480"/>
        <p:guide orient="horz" pos="4156"/>
        <p:guide orient="horz" pos="2840"/>
        <p:guide orient="horz" pos="799"/>
        <p:guide orient="horz" pos="3521"/>
        <p:guide pos="3840"/>
        <p:guide pos="2025"/>
        <p:guide pos="7469"/>
        <p:guide pos="5655"/>
        <p:guide pos="211"/>
      </p:guideLst>
    </p:cSldViewPr>
  </p:slideViewPr>
  <p:outlineViewPr>
    <p:cViewPr>
      <p:scale>
        <a:sx n="33" d="100"/>
        <a:sy n="33" d="100"/>
      </p:scale>
      <p:origin x="29" y="8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CA1D133-DF9A-4546-BC32-9BA5D9890E07}" type="datetimeFigureOut">
              <a:rPr lang="zh-CN" altLang="en-US"/>
              <a:pPr>
                <a:defRPr/>
              </a:pPr>
              <a:t>2022/3/18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9B42915-2935-458E-A579-AFBD3FBC3D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6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0AFA250-0359-41A6-9B6F-B6B13F56C968}" type="datetimeFigureOut">
              <a:rPr lang="zh-CN" altLang="en-US"/>
              <a:pPr>
                <a:defRPr/>
              </a:pPr>
              <a:t>2022/3/18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0409EE-1F5E-4DB5-BECA-DDA12FB5C9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32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44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一代</a:t>
            </a:r>
            <a:r>
              <a:rPr lang="zh-CN" altLang="en-US" dirty="0"/>
              <a:t>、二代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32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刷题</a:t>
            </a:r>
            <a:r>
              <a:rPr lang="zh-CN" altLang="en-US" dirty="0"/>
              <a:t>、思维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5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73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88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0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15218" y="2349500"/>
            <a:ext cx="5761567" cy="104312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21194" y="4508500"/>
            <a:ext cx="5755591" cy="1008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32724-FD10-4A72-BDFD-B27D4C0890DF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33304-23B8-4050-8FD4-F51F035CDD7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89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9E9B4-F8BE-45B6-B08C-7191E9BA4C74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64AB1-3A3D-4094-B448-07CA6C3E964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77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CCF6D-9F01-432E-A028-4C874F463449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14C29-D25F-47B7-B33C-2544930698E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80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 flipV="1">
            <a:off x="624418" y="1214439"/>
            <a:ext cx="11262783" cy="53975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09D13-632C-4211-9321-01F2B307AB15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53902-9632-4ADE-A52C-43F743FF03E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81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4" y="4508500"/>
            <a:ext cx="11523133" cy="21605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4" y="2326714"/>
            <a:ext cx="11523133" cy="21817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8713C-D651-483F-A59C-CBA35E735DAE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C42C2-F96A-4D62-9B6D-D38CE742E4F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2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4433" y="1268414"/>
            <a:ext cx="576156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5562" y="1280448"/>
            <a:ext cx="5742004" cy="53886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B303F-C235-45D7-B560-615C8BE5B07E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0AD55-C319-44FB-9A5D-D14487C4E15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66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3" y="1268954"/>
            <a:ext cx="5761567" cy="503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4434" y="1844825"/>
            <a:ext cx="5761567" cy="4824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10876" y="1268414"/>
            <a:ext cx="5746691" cy="5044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6001" y="1844824"/>
            <a:ext cx="5761567" cy="48242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0BD78-615C-42E5-A323-856A08359CE8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B2D35-015B-4C3A-98D5-26A54CB48D3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05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FC0DD-A4DC-4183-AD2F-06005E142F51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2C62A-D1D3-40B1-AA41-272F656B851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5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3CD5-0358-4B07-AA9D-F51FDFEE5942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1DB51-B0BC-429A-BBBD-F6D561DBBCA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90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7678" y="188913"/>
            <a:ext cx="2877540" cy="1079500"/>
          </a:xfrm>
          <a:solidFill>
            <a:schemeClr val="accent1"/>
          </a:solidFill>
          <a:effectLst/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5218" y="188914"/>
            <a:ext cx="8642349" cy="648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4435" y="1282206"/>
            <a:ext cx="2880784" cy="5386882"/>
          </a:xfrm>
          <a:solidFill>
            <a:schemeClr val="accent1"/>
          </a:solidFill>
          <a:effectLst/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5E32-0271-47BA-86B4-791D18225060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BF91F-FEE3-472D-BF2B-E796CEC6FFD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72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91C4C-2283-4416-85B2-9319499E14F3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C1C38-7B56-4D9E-9C2B-8C59DC0BF23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08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34434" y="188913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34434" y="1268414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215218" y="6669088"/>
            <a:ext cx="2880783" cy="176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545A41-D8A8-4AC4-9808-1A4D8E9D7057}" type="datetimeFigureOut">
              <a:rPr lang="zh-CN" altLang="en-US"/>
              <a:pPr>
                <a:defRPr/>
              </a:pPr>
              <a:t>2022/3/18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00" y="6669088"/>
            <a:ext cx="2880784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76784" y="6669088"/>
            <a:ext cx="3215216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649267-2A5A-4AEF-B2E1-09C8DF9D71B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grpSp>
        <p:nvGrpSpPr>
          <p:cNvPr id="1031" name="组合 6"/>
          <p:cNvGrpSpPr>
            <a:grpSpLocks/>
          </p:cNvGrpSpPr>
          <p:nvPr/>
        </p:nvGrpSpPr>
        <p:grpSpPr bwMode="auto">
          <a:xfrm>
            <a:off x="9647767" y="6381751"/>
            <a:ext cx="2497667" cy="404813"/>
            <a:chOff x="6084168" y="6350588"/>
            <a:chExt cx="2209800" cy="507412"/>
          </a:xfrm>
        </p:grpSpPr>
        <p:pic>
          <p:nvPicPr>
            <p:cNvPr id="1032" name="Picture 20" descr="D:\计算所\PPT的模板\logo.gif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6350588"/>
              <a:ext cx="609600" cy="50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26" descr="D:\计算所\PPT的模板\logo－zi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168" y="6350588"/>
              <a:ext cx="1447800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27" descr="D:\计算所\PPT的模板\logo－Y-H-1.gif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46168" y="6731588"/>
              <a:ext cx="1447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9" descr="C:\Users\maxiaying\Desktop\截图06.png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367" y="253778"/>
            <a:ext cx="1928284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Helvetica" pitchFamily="2" charset="0"/>
          <a:ea typeface="微软雅黑" pitchFamily="34" charset="-122"/>
          <a:cs typeface="Helvetica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751367"/>
            <a:ext cx="965725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布丰投针估计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</a:p>
          <a:p>
            <a:pPr algn="ctr">
              <a:lnSpc>
                <a:spcPts val="52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72" name="直接连接符 5"/>
          <p:cNvCxnSpPr>
            <a:cxnSpLocks noChangeShapeType="1"/>
          </p:cNvCxnSpPr>
          <p:nvPr/>
        </p:nvCxnSpPr>
        <p:spPr bwMode="auto">
          <a:xfrm>
            <a:off x="1199456" y="2564904"/>
            <a:ext cx="9873282" cy="0"/>
          </a:xfrm>
          <a:prstGeom prst="line">
            <a:avLst/>
          </a:prstGeom>
          <a:noFill/>
          <a:ln w="57150" cmpd="dbl" algn="ctr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707135-A013-CB43-8085-9C0C1F240A0A}"/>
              </a:ext>
            </a:extLst>
          </p:cNvPr>
          <p:cNvSpPr/>
          <p:nvPr/>
        </p:nvSpPr>
        <p:spPr>
          <a:xfrm>
            <a:off x="2560556" y="3151370"/>
            <a:ext cx="6776170" cy="201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卜东波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en-US" altLang="zh-CN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SIGMA</a:t>
            </a: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数学特别兴趣组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D1D6B-51D9-8D4B-8C5F-B1E6A548B12E}"/>
              </a:ext>
            </a:extLst>
          </p:cNvPr>
          <p:cNvSpPr/>
          <p:nvPr/>
        </p:nvSpPr>
        <p:spPr>
          <a:xfrm>
            <a:off x="2543225" y="4797152"/>
            <a:ext cx="6776170" cy="201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中科院计算所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ctr">
              <a:lnSpc>
                <a:spcPts val="5200"/>
              </a:lnSpc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2B321-5925-6546-A859-28263777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321" y="2977151"/>
            <a:ext cx="1894994" cy="1894994"/>
          </a:xfrm>
          <a:prstGeom prst="rect">
            <a:avLst/>
          </a:prstGeom>
        </p:spPr>
      </p:pic>
      <p:pic>
        <p:nvPicPr>
          <p:cNvPr id="9220" name="Picture 4" descr="中国科学院计算技术研究所- 知乎">
            <a:extLst>
              <a:ext uri="{FF2B5EF4-FFF2-40B4-BE49-F238E27FC236}">
                <a16:creationId xmlns:a16="http://schemas.microsoft.com/office/drawing/2014/main" id="{15DB92A8-C47E-C343-9B38-EA96A5C64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799698"/>
            <a:ext cx="2038706" cy="20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算圆周率的方法三：</a:t>
            </a:r>
            <a:r>
              <a:rPr lang="zh-CN" altLang="en-US" dirty="0">
                <a:solidFill>
                  <a:srgbClr val="0202EE"/>
                </a:solidFill>
              </a:rPr>
              <a:t>布丰投针法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4949615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布丰投针法：</a:t>
            </a:r>
            <a:r>
              <a:rPr lang="zh-CN" altLang="en-US" sz="2800" b="1" dirty="0">
                <a:solidFill>
                  <a:srgbClr val="0000FF"/>
                </a:solidFill>
              </a:rPr>
              <a:t>画几条线，扔针，就能估计出</a:t>
            </a:r>
            <a:r>
              <a:rPr lang="en-US" altLang="zh-CN" sz="2800" b="1" dirty="0">
                <a:solidFill>
                  <a:srgbClr val="0000FF"/>
                </a:solidFill>
              </a:rPr>
              <a:t>π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奇妙之处：</a:t>
            </a:r>
            <a:r>
              <a:rPr lang="zh-CN" altLang="en-US" sz="2800" b="1" dirty="0">
                <a:solidFill>
                  <a:srgbClr val="0000FF"/>
                </a:solidFill>
              </a:rPr>
              <a:t>不用画出圆！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589CE-2E01-0949-AB22-56FF940BBC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831864"/>
            <a:ext cx="4718952" cy="2384711"/>
          </a:xfrm>
          <a:prstGeom prst="rect">
            <a:avLst/>
          </a:prstGeom>
        </p:spPr>
      </p:pic>
      <p:pic>
        <p:nvPicPr>
          <p:cNvPr id="6" name="Picture 5" descr="Buste de Georges-Louis Leclerc de Buffon, 1707 - 1788, naturaliste">
            <a:extLst>
              <a:ext uri="{FF2B5EF4-FFF2-40B4-BE49-F238E27FC236}">
                <a16:creationId xmlns:a16="http://schemas.microsoft.com/office/drawing/2014/main" id="{414D73F6-E1B8-5243-88E2-F9CEFE1C9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726712"/>
            <a:ext cx="2376264" cy="2595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24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51831" y="2495773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布丰投针法：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原理与动手练</a:t>
            </a:r>
          </a:p>
        </p:txBody>
      </p:sp>
    </p:spTree>
    <p:extLst>
      <p:ext uri="{BB962C8B-B14F-4D97-AF65-F5344CB8AC3E}">
        <p14:creationId xmlns:p14="http://schemas.microsoft.com/office/powerpoint/2010/main" val="34860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布丰投针法：</a:t>
            </a:r>
            <a:r>
              <a:rPr lang="zh-CN" altLang="en-US" dirty="0">
                <a:solidFill>
                  <a:srgbClr val="0202EE"/>
                </a:solidFill>
              </a:rPr>
              <a:t>实验步骤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4437112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步骤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在纸上画一些等距的横线，间距</a:t>
            </a:r>
            <a:r>
              <a:rPr lang="en-US" altLang="zh-CN" sz="2800" b="1" dirty="0"/>
              <a:t>2cm</a:t>
            </a:r>
            <a:r>
              <a:rPr lang="zh-CN" altLang="en-US" sz="2800" b="1" dirty="0"/>
              <a:t>（可用横线本替代）</a:t>
            </a:r>
            <a:endParaRPr lang="en-US" altLang="zh-CN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步骤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折一根铅笔芯，长度等于横线间距，也是</a:t>
            </a:r>
            <a:r>
              <a:rPr lang="en-US" altLang="zh-CN" sz="2800" b="1" dirty="0"/>
              <a:t>2cm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步骤</a:t>
            </a:r>
            <a:r>
              <a:rPr lang="en-US" altLang="zh-CN" sz="2800" b="1" dirty="0">
                <a:solidFill>
                  <a:srgbClr val="FF0000"/>
                </a:solidFill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多次扔铅笔芯，记录碰线的次数</a:t>
            </a:r>
            <a:endParaRPr lang="en-US" altLang="zh-CN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步骤</a:t>
            </a:r>
            <a:r>
              <a:rPr lang="en-US" altLang="zh-CN" sz="2800" b="1" dirty="0">
                <a:solidFill>
                  <a:srgbClr val="FF0000"/>
                </a:solidFill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>
                <a:solidFill>
                  <a:srgbClr val="0000FF"/>
                </a:solidFill>
              </a:rPr>
              <a:t>算一下：</a:t>
            </a:r>
            <a:r>
              <a:rPr lang="en-US" altLang="zh-CN" sz="2800" b="1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 * 扔的次数 </a:t>
            </a:r>
            <a:r>
              <a:rPr lang="en-US" altLang="zh-CN" sz="2800" b="1" dirty="0">
                <a:solidFill>
                  <a:srgbClr val="0000FF"/>
                </a:solidFill>
              </a:rPr>
              <a:t>÷</a:t>
            </a:r>
            <a:r>
              <a:rPr lang="zh-CN" altLang="en-US" sz="2800" b="1" dirty="0">
                <a:solidFill>
                  <a:srgbClr val="0000FF"/>
                </a:solidFill>
              </a:rPr>
              <a:t> 碰线次数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589CE-2E01-0949-AB22-56FF940BBC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484784"/>
            <a:ext cx="4718952" cy="23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2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历史上的有名实验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49DDB3-3843-AA47-A229-DAFDC1100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64937"/>
              </p:ext>
            </p:extLst>
          </p:nvPr>
        </p:nvGraphicFramePr>
        <p:xfrm>
          <a:off x="671954" y="1484784"/>
          <a:ext cx="10608622" cy="46085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7385">
                  <a:extLst>
                    <a:ext uri="{9D8B030D-6E8A-4147-A177-3AD203B41FA5}">
                      <a16:colId xmlns:a16="http://schemas.microsoft.com/office/drawing/2014/main" val="2538131158"/>
                    </a:ext>
                  </a:extLst>
                </a:gridCol>
                <a:gridCol w="1484729">
                  <a:extLst>
                    <a:ext uri="{9D8B030D-6E8A-4147-A177-3AD203B41FA5}">
                      <a16:colId xmlns:a16="http://schemas.microsoft.com/office/drawing/2014/main" val="4186798181"/>
                    </a:ext>
                  </a:extLst>
                </a:gridCol>
                <a:gridCol w="2333358">
                  <a:extLst>
                    <a:ext uri="{9D8B030D-6E8A-4147-A177-3AD203B41FA5}">
                      <a16:colId xmlns:a16="http://schemas.microsoft.com/office/drawing/2014/main" val="2170744869"/>
                    </a:ext>
                  </a:extLst>
                </a:gridCol>
                <a:gridCol w="1909792">
                  <a:extLst>
                    <a:ext uri="{9D8B030D-6E8A-4147-A177-3AD203B41FA5}">
                      <a16:colId xmlns:a16="http://schemas.microsoft.com/office/drawing/2014/main" val="2000801247"/>
                    </a:ext>
                  </a:extLst>
                </a:gridCol>
                <a:gridCol w="2333358">
                  <a:extLst>
                    <a:ext uri="{9D8B030D-6E8A-4147-A177-3AD203B41FA5}">
                      <a16:colId xmlns:a16="http://schemas.microsoft.com/office/drawing/2014/main" val="1484641735"/>
                    </a:ext>
                  </a:extLst>
                </a:gridCol>
              </a:tblGrid>
              <a:tr h="654387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 dirty="0">
                          <a:effectLst/>
                        </a:rPr>
                        <a:t>做实验者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年代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投了几次针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碰线次数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估计出的π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2677889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Wolf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1850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5000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2532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3.1596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5720112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Smith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1855</a:t>
                      </a:r>
                      <a:r>
                        <a:rPr lang="zh-CN" sz="2400" dirty="0">
                          <a:effectLst/>
                        </a:rPr>
                        <a:t>年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3204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1218.5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3.1554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622108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C. De Morgan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1860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600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382.5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3.137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78640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Fox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1884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1030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489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3.1595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4744180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Lazzerini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1901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3408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1808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3.1415929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3753147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Reina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1925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2520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859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3.1795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376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US" dirty="0" err="1"/>
              <a:t>动手练</a:t>
            </a:r>
            <a:r>
              <a:rPr lang="zh-CN" altLang="en-US" dirty="0"/>
              <a:t>：</a:t>
            </a:r>
            <a:r>
              <a:rPr lang="en-US" dirty="0" err="1">
                <a:solidFill>
                  <a:srgbClr val="0000FF"/>
                </a:solidFill>
              </a:rPr>
              <a:t>启元的小朋友来延续一下历史吧</a:t>
            </a:r>
            <a:r>
              <a:rPr lang="zh-CN" altLang="en-US" dirty="0">
                <a:solidFill>
                  <a:srgbClr val="0000FF"/>
                </a:solidFill>
              </a:rPr>
              <a:t>！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49DDB3-3843-AA47-A229-DAFDC1100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87945"/>
              </p:ext>
            </p:extLst>
          </p:nvPr>
        </p:nvGraphicFramePr>
        <p:xfrm>
          <a:off x="791689" y="1340768"/>
          <a:ext cx="10608622" cy="50206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7385">
                  <a:extLst>
                    <a:ext uri="{9D8B030D-6E8A-4147-A177-3AD203B41FA5}">
                      <a16:colId xmlns:a16="http://schemas.microsoft.com/office/drawing/2014/main" val="2538131158"/>
                    </a:ext>
                  </a:extLst>
                </a:gridCol>
                <a:gridCol w="1484729">
                  <a:extLst>
                    <a:ext uri="{9D8B030D-6E8A-4147-A177-3AD203B41FA5}">
                      <a16:colId xmlns:a16="http://schemas.microsoft.com/office/drawing/2014/main" val="4186798181"/>
                    </a:ext>
                  </a:extLst>
                </a:gridCol>
                <a:gridCol w="2333358">
                  <a:extLst>
                    <a:ext uri="{9D8B030D-6E8A-4147-A177-3AD203B41FA5}">
                      <a16:colId xmlns:a16="http://schemas.microsoft.com/office/drawing/2014/main" val="2170744869"/>
                    </a:ext>
                  </a:extLst>
                </a:gridCol>
                <a:gridCol w="1909792">
                  <a:extLst>
                    <a:ext uri="{9D8B030D-6E8A-4147-A177-3AD203B41FA5}">
                      <a16:colId xmlns:a16="http://schemas.microsoft.com/office/drawing/2014/main" val="2000801247"/>
                    </a:ext>
                  </a:extLst>
                </a:gridCol>
                <a:gridCol w="2333358">
                  <a:extLst>
                    <a:ext uri="{9D8B030D-6E8A-4147-A177-3AD203B41FA5}">
                      <a16:colId xmlns:a16="http://schemas.microsoft.com/office/drawing/2014/main" val="1484641735"/>
                    </a:ext>
                  </a:extLst>
                </a:gridCol>
              </a:tblGrid>
              <a:tr h="623712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 dirty="0">
                          <a:effectLst/>
                        </a:rPr>
                        <a:t>做实验者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年代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投了几次针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碰线次数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估计出的π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2677889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Wolf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1850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5000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2532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3.1596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5720112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Smith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1855</a:t>
                      </a:r>
                      <a:r>
                        <a:rPr lang="zh-CN" sz="2400" dirty="0">
                          <a:effectLst/>
                        </a:rPr>
                        <a:t>年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3204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1218.5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3.1554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622108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C. De Morgan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1860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600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382.5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3.137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78640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Fox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1884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1030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489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3.1595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4744180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Lazzerini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1901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3408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1808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3.1415929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3753147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Reina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1925</a:t>
                      </a:r>
                      <a:r>
                        <a:rPr lang="zh-CN" sz="2400" dirty="0">
                          <a:effectLst/>
                        </a:rPr>
                        <a:t>年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2520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859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3.1795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376412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中科启元</a:t>
                      </a:r>
                      <a:endParaRPr lang="en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effectLst/>
                        </a:rPr>
                        <a:t>2022</a:t>
                      </a:r>
                      <a:r>
                        <a:rPr lang="zh-CN" sz="2400" dirty="0">
                          <a:solidFill>
                            <a:srgbClr val="FF0000"/>
                          </a:solidFill>
                          <a:effectLst/>
                        </a:rPr>
                        <a:t>年</a:t>
                      </a:r>
                      <a:endParaRPr lang="en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C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y</a:t>
                      </a:r>
                      <a:endParaRPr lang="en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2*x/y</a:t>
                      </a:r>
                      <a:endParaRPr lang="en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5663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8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CN" dirty="0">
                <a:solidFill>
                  <a:srgbClr val="0000FF"/>
                </a:solidFill>
              </a:rPr>
              <a:t>SIGMA数学特别兴趣组写程序</a:t>
            </a:r>
            <a:r>
              <a:rPr lang="zh-CN" altLang="en-US" dirty="0">
                <a:solidFill>
                  <a:srgbClr val="0000FF"/>
                </a:solidFill>
              </a:rPr>
              <a:t>模拟投针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8F3F4-A998-4F48-8F36-CA0288D75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348221"/>
            <a:ext cx="6840760" cy="51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27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CN" dirty="0">
                <a:solidFill>
                  <a:srgbClr val="0000FF"/>
                </a:solidFill>
              </a:rPr>
              <a:t>SIGMA数学特别兴趣组</a:t>
            </a:r>
            <a:r>
              <a:rPr lang="zh-CN" altLang="en-US" dirty="0">
                <a:solidFill>
                  <a:srgbClr val="0000FF"/>
                </a:solidFill>
              </a:rPr>
              <a:t>的估算结果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6A087-8818-1642-99C7-C2934A80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5" y="1772816"/>
            <a:ext cx="1075319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21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505381"/>
            <a:ext cx="9688785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布丰投针法揭秘：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没有圆，那</a:t>
            </a: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从哪里来的呢？</a:t>
            </a:r>
          </a:p>
        </p:txBody>
      </p:sp>
    </p:spTree>
    <p:extLst>
      <p:ext uri="{BB962C8B-B14F-4D97-AF65-F5344CB8AC3E}">
        <p14:creationId xmlns:p14="http://schemas.microsoft.com/office/powerpoint/2010/main" val="38507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揭秘的第一步：</a:t>
            </a:r>
            <a:r>
              <a:rPr lang="zh-CN" altLang="en-US" dirty="0">
                <a:solidFill>
                  <a:srgbClr val="0202EE"/>
                </a:solidFill>
              </a:rPr>
              <a:t>没有圆，咱们硬造一个圆！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4422764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冯</a:t>
            </a:r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诺依曼：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一看到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π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，就问“圆在哪里？”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没有圆怎么办？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硬造一个圆来试试看！</a:t>
            </a:r>
            <a:endParaRPr lang="en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方法：</a:t>
            </a:r>
            <a:r>
              <a:rPr lang="zh-CN" altLang="en-US" b="1" dirty="0"/>
              <a:t>拿一个圆环，直径等于间距，扔，数数几次碰线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>
                <a:solidFill>
                  <a:srgbClr val="0000FF"/>
                </a:solidFill>
              </a:rPr>
              <a:t>每扔</a:t>
            </a:r>
            <a:r>
              <a:rPr lang="en-US" altLang="zh-CN" b="1" dirty="0">
                <a:solidFill>
                  <a:srgbClr val="0000FF"/>
                </a:solidFill>
              </a:rPr>
              <a:t>10</a:t>
            </a:r>
            <a:r>
              <a:rPr lang="zh-CN" altLang="en-US" b="1" dirty="0">
                <a:solidFill>
                  <a:srgbClr val="0000FF"/>
                </a:solidFill>
              </a:rPr>
              <a:t>次，碰线  ？ 次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62DB4-CE8D-B347-B06B-DE7072A3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1412776"/>
            <a:ext cx="7416824" cy="28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88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揭秘的第一步：</a:t>
            </a:r>
            <a:r>
              <a:rPr lang="zh-CN" altLang="en-US" dirty="0">
                <a:solidFill>
                  <a:srgbClr val="0202EE"/>
                </a:solidFill>
              </a:rPr>
              <a:t>没有圆，咱们硬造一个圆！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4422764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冯</a:t>
            </a:r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诺依曼：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一看到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π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，就问“圆在哪里？”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没有圆怎么办？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硬造一个圆来试试看！</a:t>
            </a:r>
            <a:endParaRPr lang="en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方法：</a:t>
            </a:r>
            <a:r>
              <a:rPr lang="zh-CN" altLang="en-US" b="1" dirty="0"/>
              <a:t>拿一个圆环，直径等于间距，扔，数数几次碰线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>
                <a:solidFill>
                  <a:srgbClr val="0000FF"/>
                </a:solidFill>
              </a:rPr>
              <a:t>每扔</a:t>
            </a:r>
            <a:r>
              <a:rPr lang="en-US" altLang="zh-CN" b="1" dirty="0">
                <a:solidFill>
                  <a:srgbClr val="0000FF"/>
                </a:solidFill>
              </a:rPr>
              <a:t>10</a:t>
            </a:r>
            <a:r>
              <a:rPr lang="zh-CN" altLang="en-US" b="1" dirty="0">
                <a:solidFill>
                  <a:srgbClr val="0000FF"/>
                </a:solidFill>
              </a:rPr>
              <a:t>次，碰线 </a:t>
            </a:r>
            <a:r>
              <a:rPr lang="en-US" altLang="zh-CN" b="1" dirty="0">
                <a:solidFill>
                  <a:srgbClr val="0000FF"/>
                </a:solidFill>
              </a:rPr>
              <a:t>20</a:t>
            </a:r>
            <a:r>
              <a:rPr lang="zh-CN" altLang="en-US" b="1" dirty="0">
                <a:solidFill>
                  <a:srgbClr val="0000FF"/>
                </a:solidFill>
              </a:rPr>
              <a:t> 次（而且精确是</a:t>
            </a:r>
            <a:r>
              <a:rPr lang="en-US" altLang="zh-CN" b="1" dirty="0">
                <a:solidFill>
                  <a:srgbClr val="0000FF"/>
                </a:solidFill>
              </a:rPr>
              <a:t>20</a:t>
            </a:r>
            <a:r>
              <a:rPr lang="zh-CN" altLang="en-US" b="1" dirty="0">
                <a:solidFill>
                  <a:srgbClr val="0000FF"/>
                </a:solidFill>
              </a:rPr>
              <a:t>次）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62DB4-CE8D-B347-B06B-DE7072A3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1412776"/>
            <a:ext cx="7416824" cy="28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91610"/>
            <a:ext cx="12097344" cy="1079500"/>
          </a:xfrm>
        </p:spPr>
        <p:txBody>
          <a:bodyPr/>
          <a:lstStyle/>
          <a:p>
            <a:r>
              <a:rPr lang="en-US" altLang="zh-CN" sz="3900" dirty="0"/>
              <a:t>SIGMA</a:t>
            </a:r>
            <a:r>
              <a:rPr lang="zh-CN" altLang="en-US" sz="3900" dirty="0"/>
              <a:t>数学特别兴趣组：</a:t>
            </a:r>
            <a:r>
              <a:rPr lang="zh-CN" altLang="en-US" sz="3900" dirty="0">
                <a:solidFill>
                  <a:srgbClr val="0000FF"/>
                </a:solidFill>
              </a:rPr>
              <a:t>三个老师六个娃的亲子游戏</a:t>
            </a:r>
            <a:endParaRPr lang="en-US" sz="3900" dirty="0">
              <a:solidFill>
                <a:srgbClr val="0000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97903-AC3F-8B41-92AE-A4AA0B76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4284" y="1310355"/>
            <a:ext cx="4837419" cy="34571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0F3670-7C11-CF40-9373-3452F56A23D5}"/>
              </a:ext>
            </a:extLst>
          </p:cNvPr>
          <p:cNvSpPr txBox="1">
            <a:spLocks/>
          </p:cNvSpPr>
          <p:nvPr/>
        </p:nvSpPr>
        <p:spPr bwMode="auto">
          <a:xfrm>
            <a:off x="5231904" y="4846024"/>
            <a:ext cx="12192000" cy="506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六年级：</a:t>
            </a:r>
            <a:r>
              <a:rPr lang="zh-CN" altLang="en-US" sz="2400" b="1" dirty="0">
                <a:solidFill>
                  <a:srgbClr val="0202EE"/>
                </a:solidFill>
              </a:rPr>
              <a:t>谭沛之（一小）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五年级：</a:t>
            </a:r>
            <a:r>
              <a:rPr lang="zh-CN" altLang="en-US" sz="2400" b="1" dirty="0">
                <a:solidFill>
                  <a:srgbClr val="0202EE"/>
                </a:solidFill>
              </a:rPr>
              <a:t>包若宁、卜文远、魏文珊（一小）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202EE"/>
                </a:solidFill>
              </a:rPr>
              <a:t>               傅鼎荃（北大附）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四年级：</a:t>
            </a:r>
            <a:r>
              <a:rPr lang="zh-CN" altLang="en-US" sz="2400" b="1" dirty="0">
                <a:solidFill>
                  <a:srgbClr val="0202EE"/>
                </a:solidFill>
              </a:rPr>
              <a:t>张秦汉（双榆树）、李济杉（翠微）</a:t>
            </a:r>
            <a:endParaRPr lang="en-US" altLang="zh-CN" sz="2400" b="1" dirty="0">
              <a:solidFill>
                <a:srgbClr val="0202E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3C3E5-80C4-4845-B044-B89941E2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703" y="1310355"/>
            <a:ext cx="2323502" cy="3457178"/>
          </a:xfrm>
          <a:prstGeom prst="rect">
            <a:avLst/>
          </a:prstGeom>
        </p:spPr>
      </p:pic>
      <p:pic>
        <p:nvPicPr>
          <p:cNvPr id="10242" name="Picture 2" descr="专家人才库数据----中国科学院计算技术研究所">
            <a:extLst>
              <a:ext uri="{FF2B5EF4-FFF2-40B4-BE49-F238E27FC236}">
                <a16:creationId xmlns:a16="http://schemas.microsoft.com/office/drawing/2014/main" id="{965D5C5F-77AF-D34D-A5A0-219A70AE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062" y="2242959"/>
            <a:ext cx="1237455" cy="16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兰艳艳：SIGIR十年趋势（附视频）_BAAIBeijing的博客-CSDN博客">
            <a:extLst>
              <a:ext uri="{FF2B5EF4-FFF2-40B4-BE49-F238E27FC236}">
                <a16:creationId xmlns:a16="http://schemas.microsoft.com/office/drawing/2014/main" id="{51CE8582-E5A3-2542-8E59-F0DBBA86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27" y="2242959"/>
            <a:ext cx="131658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3FCE4D-F007-B041-AAC4-7DF57C7F3141}"/>
              </a:ext>
            </a:extLst>
          </p:cNvPr>
          <p:cNvSpPr txBox="1">
            <a:spLocks/>
          </p:cNvSpPr>
          <p:nvPr/>
        </p:nvSpPr>
        <p:spPr bwMode="auto">
          <a:xfrm>
            <a:off x="522656" y="4149080"/>
            <a:ext cx="4061175" cy="123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卜东波     兰艳艳     </a:t>
            </a:r>
            <a:r>
              <a:rPr lang="zh-CN" altLang="en-CN" sz="2400" b="1" dirty="0">
                <a:solidFill>
                  <a:srgbClr val="0000FF"/>
                </a:solidFill>
              </a:rPr>
              <a:t>包云岗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1FF36-63FF-3F47-AEDC-2E45A17F5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7" y="2255355"/>
            <a:ext cx="123689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6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揭秘的第二步：</a:t>
            </a:r>
            <a:r>
              <a:rPr lang="zh-CN" altLang="en-US" dirty="0">
                <a:solidFill>
                  <a:srgbClr val="0202EE"/>
                </a:solidFill>
              </a:rPr>
              <a:t>把圆环取直，扔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916" y="4221088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情况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有些复杂了：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可能碰线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次、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次、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次、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>
                <a:solidFill>
                  <a:srgbClr val="0000FF"/>
                </a:solidFill>
              </a:rPr>
              <a:t>每扔</a:t>
            </a:r>
            <a:r>
              <a:rPr lang="en-US" altLang="zh-CN" b="1" dirty="0">
                <a:solidFill>
                  <a:srgbClr val="0000FF"/>
                </a:solidFill>
              </a:rPr>
              <a:t>10</a:t>
            </a:r>
            <a:r>
              <a:rPr lang="zh-CN" altLang="en-US" b="1" dirty="0">
                <a:solidFill>
                  <a:srgbClr val="0000FF"/>
                </a:solidFill>
              </a:rPr>
              <a:t>次，平均碰线 ？ 次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1B1FB-F3B3-8A42-AD2C-A3AB51E86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4" y="1700808"/>
            <a:ext cx="10490894" cy="18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3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揭秘的第三步：</a:t>
            </a:r>
            <a:r>
              <a:rPr lang="zh-CN" altLang="en-US" dirty="0">
                <a:solidFill>
                  <a:srgbClr val="0202EE"/>
                </a:solidFill>
              </a:rPr>
              <a:t>碰线次数和针形状有关系吗？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916" y="4789212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扔拐弯针试试看，和直针对比（弯针直针一样长）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/>
              <a:t>每扔</a:t>
            </a:r>
            <a:r>
              <a:rPr lang="en-US" altLang="zh-CN" b="1" dirty="0"/>
              <a:t>10</a:t>
            </a:r>
            <a:r>
              <a:rPr lang="zh-CN" altLang="en-US" b="1" dirty="0"/>
              <a:t>次，弯针平均碰线 ？ 次，直针平均碰线 ？ 次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结论：</a:t>
            </a:r>
            <a:r>
              <a:rPr lang="zh-CN" altLang="en-US" b="1" dirty="0">
                <a:solidFill>
                  <a:srgbClr val="0000FF"/>
                </a:solidFill>
              </a:rPr>
              <a:t>碰线次数和针的形状有关吗？</a:t>
            </a:r>
            <a:r>
              <a:rPr lang="en-US" altLang="zh-CN" b="1" dirty="0">
                <a:solidFill>
                  <a:srgbClr val="0000FF"/>
                </a:solidFill>
              </a:rPr>
              <a:t>Yes or No?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74638-0A3A-304C-ADDA-033705E89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371793"/>
            <a:ext cx="3528392" cy="33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1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写程序扔拐弯针：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万次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32A97-18FB-B24A-BAA8-273F501F2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484784"/>
            <a:ext cx="6480720" cy="491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5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扔拐弯针的实验结果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5877272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结论：</a:t>
            </a:r>
            <a:r>
              <a:rPr lang="zh-CN" altLang="en-US" b="1" dirty="0">
                <a:solidFill>
                  <a:srgbClr val="0000FF"/>
                </a:solidFill>
              </a:rPr>
              <a:t>碰线次数和针的形状有关吗？</a:t>
            </a:r>
            <a:r>
              <a:rPr lang="en-US" altLang="zh-CN" b="1" dirty="0">
                <a:solidFill>
                  <a:srgbClr val="0000FF"/>
                </a:solidFill>
              </a:rPr>
              <a:t>No</a:t>
            </a:r>
            <a:r>
              <a:rPr lang="zh-CN" altLang="en-US" b="1" dirty="0">
                <a:solidFill>
                  <a:srgbClr val="0000FF"/>
                </a:solidFill>
              </a:rPr>
              <a:t>！差异不大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728EA-34E5-6547-A49F-8368B306A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32" y="3933056"/>
            <a:ext cx="6665328" cy="1936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6F585-5113-7D43-8D76-6389DAAB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31" y="1292705"/>
            <a:ext cx="6665328" cy="241023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E7DA29D-2179-7B4B-825B-5D66B4912F85}"/>
              </a:ext>
            </a:extLst>
          </p:cNvPr>
          <p:cNvSpPr txBox="1">
            <a:spLocks/>
          </p:cNvSpPr>
          <p:nvPr/>
        </p:nvSpPr>
        <p:spPr bwMode="auto">
          <a:xfrm>
            <a:off x="911424" y="1470024"/>
            <a:ext cx="11523133" cy="381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202EE"/>
                </a:solidFill>
              </a:rPr>
              <a:t>直针</a:t>
            </a:r>
            <a:endParaRPr lang="en-US" altLang="zh-CN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202EE"/>
                </a:solidFill>
              </a:rPr>
              <a:t>弯针</a:t>
            </a:r>
            <a:endParaRPr lang="en-US" altLang="zh-CN" b="1" dirty="0">
              <a:solidFill>
                <a:srgbClr val="0202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2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揭秘的第四步：</a:t>
            </a:r>
            <a:r>
              <a:rPr lang="zh-CN" altLang="en-US" dirty="0">
                <a:solidFill>
                  <a:srgbClr val="0202EE"/>
                </a:solidFill>
              </a:rPr>
              <a:t>碰线次数和针长度有关系吗？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4653136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扔长针试试看，和短针对比（长针是短针的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倍长）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/>
              <a:t>每扔</a:t>
            </a:r>
            <a:r>
              <a:rPr lang="en-US" altLang="zh-CN" b="1" dirty="0"/>
              <a:t>10</a:t>
            </a:r>
            <a:r>
              <a:rPr lang="zh-CN" altLang="en-US" b="1" dirty="0"/>
              <a:t>次，长针平均碰线 ？ 次，短针平均碰线</a:t>
            </a:r>
            <a:r>
              <a:rPr lang="en-US" altLang="zh-CN" b="1" dirty="0"/>
              <a:t> ?</a:t>
            </a:r>
            <a:r>
              <a:rPr lang="zh-CN" altLang="en-US" b="1" dirty="0"/>
              <a:t> 次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结论：</a:t>
            </a:r>
            <a:r>
              <a:rPr lang="zh-CN" altLang="en-US" b="1" dirty="0">
                <a:solidFill>
                  <a:srgbClr val="0000FF"/>
                </a:solidFill>
              </a:rPr>
              <a:t>碰线次数和针的长度有关吗？</a:t>
            </a:r>
            <a:r>
              <a:rPr lang="en-US" altLang="zh-CN" b="1" dirty="0">
                <a:solidFill>
                  <a:srgbClr val="0000FF"/>
                </a:solidFill>
              </a:rPr>
              <a:t>Yes or No?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7781A-422A-0B4B-9CF1-7263C42D5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49" y="1412776"/>
            <a:ext cx="380527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62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揭秘的第四步：</a:t>
            </a:r>
            <a:r>
              <a:rPr lang="zh-CN" altLang="en-US" dirty="0">
                <a:solidFill>
                  <a:srgbClr val="0202EE"/>
                </a:solidFill>
              </a:rPr>
              <a:t>碰线次数和针长度有关系吗？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4653136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扔长针试试看，和短针对比（长针是短针的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倍长）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/>
              <a:t>每扔</a:t>
            </a:r>
            <a:r>
              <a:rPr lang="en-US" altLang="zh-CN" b="1" dirty="0"/>
              <a:t>10</a:t>
            </a:r>
            <a:r>
              <a:rPr lang="zh-CN" altLang="en-US" b="1" dirty="0"/>
              <a:t>次，长针平均碰线 ？ 次，短针平均碰线</a:t>
            </a:r>
            <a:r>
              <a:rPr lang="en-US" altLang="zh-CN" b="1" dirty="0"/>
              <a:t> ?</a:t>
            </a:r>
            <a:r>
              <a:rPr lang="zh-CN" altLang="en-US" b="1" dirty="0"/>
              <a:t> 次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结论：</a:t>
            </a:r>
            <a:r>
              <a:rPr lang="zh-CN" altLang="en-US" b="1" dirty="0">
                <a:solidFill>
                  <a:srgbClr val="0000FF"/>
                </a:solidFill>
              </a:rPr>
              <a:t>碰线次数和针的长度有关吗？</a:t>
            </a:r>
            <a:r>
              <a:rPr lang="en-US" altLang="zh-CN" b="1" dirty="0">
                <a:solidFill>
                  <a:srgbClr val="0000FF"/>
                </a:solidFill>
              </a:rPr>
              <a:t>Yes</a:t>
            </a:r>
            <a:r>
              <a:rPr lang="zh-CN" altLang="en-US" b="1" dirty="0">
                <a:solidFill>
                  <a:srgbClr val="0000FF"/>
                </a:solidFill>
              </a:rPr>
              <a:t>！而且成正比！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D6DB-A243-D946-99A7-6385CC4A7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391476"/>
            <a:ext cx="3822160" cy="311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2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B27C-507E-AD4F-8445-1FFF1401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布丰投针法大揭秘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202EE"/>
                </a:solidFill>
              </a:rPr>
              <a:t>总结篇</a:t>
            </a:r>
            <a:endParaRPr lang="en-CN" dirty="0">
              <a:solidFill>
                <a:srgbClr val="0202E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6AA41A-D8ED-D345-9649-696EF542CF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434" y="1457325"/>
                <a:ext cx="11523133" cy="4924003"/>
              </a:xfrm>
            </p:spPr>
            <p:txBody>
              <a:bodyPr/>
              <a:lstStyle/>
              <a:p>
                <a:r>
                  <a:rPr lang="en-CN" b="1" dirty="0">
                    <a:solidFill>
                      <a:srgbClr val="0000FF"/>
                    </a:solidFill>
                  </a:rPr>
                  <a:t>为何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2cm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长的针，要想碰线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2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次，平均要扔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3.14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次呢？</a:t>
                </a:r>
                <a:endParaRPr lang="en-US" altLang="zh-CN" b="1" dirty="0">
                  <a:solidFill>
                    <a:srgbClr val="0000FF"/>
                  </a:solidFill>
                </a:endParaRPr>
              </a:p>
              <a:p>
                <a:endParaRPr lang="en-US" altLang="zh-CN" sz="1200" b="1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altLang="zh-CN" b="1" dirty="0"/>
                  <a:t>1.</a:t>
                </a:r>
                <a:r>
                  <a:rPr lang="zh-CN" altLang="en-US" b="1" dirty="0"/>
                  <a:t> 直径为</a:t>
                </a:r>
                <a:r>
                  <a:rPr lang="en-US" altLang="zh-CN" b="1" dirty="0"/>
                  <a:t>2cm</a:t>
                </a:r>
                <a:r>
                  <a:rPr lang="zh-CN" altLang="en-US" b="1" dirty="0"/>
                  <a:t>的圆环，扔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次，碰线恰好是</a:t>
                </a:r>
                <a:r>
                  <a:rPr lang="en-US" altLang="zh-CN" b="1" dirty="0"/>
                  <a:t>2</a:t>
                </a:r>
                <a:r>
                  <a:rPr lang="zh-CN" altLang="en-US" b="1" dirty="0"/>
                  <a:t>次</a:t>
                </a:r>
                <a:endParaRPr lang="en-US" altLang="zh-CN" b="1" dirty="0"/>
              </a:p>
              <a:p>
                <a:pPr lvl="1"/>
                <a:endParaRPr lang="en-US" altLang="zh-CN" b="1" dirty="0"/>
              </a:p>
              <a:p>
                <a:pPr lvl="1"/>
                <a:r>
                  <a:rPr lang="en-US" altLang="zh-CN" b="1" dirty="0"/>
                  <a:t>2.</a:t>
                </a:r>
                <a:r>
                  <a:rPr lang="zh-CN" altLang="en-US" b="1" dirty="0"/>
                  <a:t> 把圆环掰直，是长为</a:t>
                </a:r>
                <a:r>
                  <a:rPr lang="en-US" altLang="zh-CN" b="1" dirty="0"/>
                  <a:t>6.28cm</a:t>
                </a:r>
                <a:r>
                  <a:rPr lang="zh-CN" altLang="en-US" b="1" dirty="0"/>
                  <a:t>的直针，扔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次，平均碰线</a:t>
                </a:r>
                <a:r>
                  <a:rPr lang="en-US" altLang="zh-CN" b="1" dirty="0"/>
                  <a:t>2</a:t>
                </a:r>
                <a:r>
                  <a:rPr lang="zh-CN" altLang="en-US" b="1" dirty="0"/>
                  <a:t>次</a:t>
                </a:r>
                <a:endParaRPr lang="en-US" altLang="zh-CN" b="1" dirty="0"/>
              </a:p>
              <a:p>
                <a:pPr marL="457200" lvl="1" indent="0">
                  <a:buNone/>
                </a:pPr>
                <a:r>
                  <a:rPr lang="zh-CN" altLang="en-US" b="1" dirty="0"/>
                  <a:t>    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和形状无关）</a:t>
                </a:r>
                <a:endParaRPr lang="en-US" altLang="zh-CN" b="1" dirty="0"/>
              </a:p>
              <a:p>
                <a:pPr lvl="1"/>
                <a:r>
                  <a:rPr lang="en-US" altLang="zh-CN" b="1" dirty="0"/>
                  <a:t>3.</a:t>
                </a:r>
                <a:r>
                  <a:rPr lang="zh-CN" altLang="en-US" b="1" dirty="0"/>
                  <a:t> 把针变短，做成</a:t>
                </a:r>
                <a:r>
                  <a:rPr lang="en-US" altLang="zh-CN" b="1" dirty="0"/>
                  <a:t>2cm</a:t>
                </a:r>
                <a:r>
                  <a:rPr lang="zh-CN" altLang="en-US" b="1" dirty="0"/>
                  <a:t>的短针，扔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次，平均碰线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CN" b="1" i="1"/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𝟐𝟖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b="1" i="1"/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𝟏𝟒</m:t>
                        </m:r>
                      </m:den>
                    </m:f>
                  </m:oMath>
                </a14:m>
                <a:r>
                  <a:rPr lang="en-CN" b="1" dirty="0">
                    <a:effectLst/>
                  </a:rPr>
                  <a:t> 次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	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和长度成正比）</a:t>
                </a:r>
                <a:endParaRPr lang="en-US" altLang="zh-CN" sz="2800" dirty="0">
                  <a:effectLst/>
                </a:endParaRPr>
              </a:p>
              <a:p>
                <a:r>
                  <a:rPr lang="zh-CN" altLang="en-US" b="1" dirty="0">
                    <a:effectLst/>
                  </a:rPr>
                  <a:t>因此，反过来说，要想碰线</a:t>
                </a:r>
                <a:r>
                  <a:rPr lang="en-US" altLang="zh-CN" b="1" dirty="0">
                    <a:effectLst/>
                  </a:rPr>
                  <a:t>2</a:t>
                </a:r>
                <a:r>
                  <a:rPr lang="zh-CN" altLang="en-US" b="1" dirty="0">
                    <a:effectLst/>
                  </a:rPr>
                  <a:t>次，平均扔</a:t>
                </a:r>
                <a:r>
                  <a:rPr lang="en-US" altLang="zh-CN" b="1" dirty="0">
                    <a:effectLst/>
                  </a:rPr>
                  <a:t>3.14</a:t>
                </a:r>
                <a:r>
                  <a:rPr lang="zh-CN" altLang="en-US" b="1" dirty="0">
                    <a:effectLst/>
                  </a:rPr>
                  <a:t>次！</a:t>
                </a:r>
                <a:endParaRPr lang="en-CN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6AA41A-D8ED-D345-9649-696EF542CF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434" y="1457325"/>
                <a:ext cx="11523133" cy="4924003"/>
              </a:xfrm>
              <a:blipFill>
                <a:blip r:embed="rId2"/>
                <a:stretch>
                  <a:fillRect l="-1211" t="-1799" b="-7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24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2806-1AE2-E34E-8C91-30A3EF9C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小SIGMA们写的Scratch程序演示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20D93-9646-9B4F-8C66-BC96EDF5D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268413"/>
            <a:ext cx="6873586" cy="5400675"/>
          </a:xfrm>
        </p:spPr>
      </p:pic>
    </p:spTree>
    <p:extLst>
      <p:ext uri="{BB962C8B-B14F-4D97-AF65-F5344CB8AC3E}">
        <p14:creationId xmlns:p14="http://schemas.microsoft.com/office/powerpoint/2010/main" val="2721125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780928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en-US" altLang="zh-CN" sz="4400" b="1" dirty="0">
                <a:solidFill>
                  <a:srgbClr val="0202E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END</a:t>
            </a:r>
            <a:endParaRPr lang="zh-CN" altLang="en-US" sz="4400" b="1" dirty="0">
              <a:solidFill>
                <a:srgbClr val="0202E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4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3" y="149914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们学数学：</a:t>
            </a:r>
            <a:r>
              <a:rPr lang="zh-CN" altLang="en-US" dirty="0">
                <a:solidFill>
                  <a:srgbClr val="0000FF"/>
                </a:solidFill>
              </a:rPr>
              <a:t>践行波利亚的数学教育法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3AE77-B6D7-6346-8623-BA8A960C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95" y="4479313"/>
            <a:ext cx="11523133" cy="5400675"/>
          </a:xfrm>
        </p:spPr>
        <p:txBody>
          <a:bodyPr/>
          <a:lstStyle/>
          <a:p>
            <a:r>
              <a:rPr lang="en-CN" sz="2800" b="1" dirty="0">
                <a:solidFill>
                  <a:srgbClr val="FF0000"/>
                </a:solidFill>
              </a:rPr>
              <a:t>数学的两重性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CN" sz="2400" b="1" dirty="0">
                <a:solidFill>
                  <a:srgbClr val="0000FF"/>
                </a:solidFill>
              </a:rPr>
              <a:t>既是</a:t>
            </a:r>
            <a:r>
              <a:rPr lang="zh-CN" altLang="en-US" sz="2400" b="1" dirty="0">
                <a:solidFill>
                  <a:srgbClr val="0000FF"/>
                </a:solidFill>
              </a:rPr>
              <a:t>欧几里得式的演绎科学，在创造过程中，又是一门实验性的归纳科学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数学思维：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从最简单情形起始探索，</a:t>
            </a:r>
            <a:r>
              <a:rPr lang="en-CN" sz="2400" b="1" dirty="0">
                <a:solidFill>
                  <a:srgbClr val="0000FF"/>
                </a:solidFill>
              </a:rPr>
              <a:t> 有章法地探索 </a:t>
            </a:r>
            <a:r>
              <a:rPr lang="zh-CN" altLang="en-US" sz="2400" b="1" dirty="0">
                <a:solidFill>
                  <a:srgbClr val="0000FF"/>
                </a:solidFill>
              </a:rPr>
              <a:t>、</a:t>
            </a:r>
            <a:r>
              <a:rPr lang="en-CN" sz="2400" b="1" dirty="0">
                <a:solidFill>
                  <a:srgbClr val="0000FF"/>
                </a:solidFill>
              </a:rPr>
              <a:t>合情推理</a:t>
            </a:r>
            <a:r>
              <a:rPr lang="zh-CN" altLang="en-US" sz="2400" b="1" dirty="0">
                <a:solidFill>
                  <a:srgbClr val="0000FF"/>
                </a:solidFill>
              </a:rPr>
              <a:t>：归纳与类比、分析与综合</a:t>
            </a:r>
            <a:endParaRPr lang="en-CN" altLang="zh-CN" sz="2400" b="1" dirty="0">
              <a:solidFill>
                <a:srgbClr val="0000FF"/>
              </a:solidFill>
            </a:endParaRPr>
          </a:p>
        </p:txBody>
      </p:sp>
      <p:pic>
        <p:nvPicPr>
          <p:cNvPr id="8194" name="Picture 2" descr="怎样解题-G. 波利亚豆瓣评分[8.80]">
            <a:extLst>
              <a:ext uri="{FF2B5EF4-FFF2-40B4-BE49-F238E27FC236}">
                <a16:creationId xmlns:a16="http://schemas.microsoft.com/office/drawing/2014/main" id="{7B27A4C1-F8DF-714B-A8E0-24D56F07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435479"/>
            <a:ext cx="1584176" cy="23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波利亚经典语录_名言_名句赏析_名言通">
            <a:extLst>
              <a:ext uri="{FF2B5EF4-FFF2-40B4-BE49-F238E27FC236}">
                <a16:creationId xmlns:a16="http://schemas.microsoft.com/office/drawing/2014/main" id="{1CBBCBB5-2D28-464F-B2EE-1922D679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35479"/>
            <a:ext cx="2363514" cy="236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C5E30-04FD-3C48-8EBC-2F8604FD9C6C}"/>
              </a:ext>
            </a:extLst>
          </p:cNvPr>
          <p:cNvSpPr txBox="1"/>
          <p:nvPr/>
        </p:nvSpPr>
        <p:spPr>
          <a:xfrm>
            <a:off x="2363777" y="3963329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G. Polya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A8DD3-4A1A-9740-9F7C-6EDB4CFD8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353946"/>
            <a:ext cx="4271113" cy="302860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645511-4F63-9A48-B6DE-23C040DBD44E}"/>
              </a:ext>
            </a:extLst>
          </p:cNvPr>
          <p:cNvSpPr/>
          <p:nvPr/>
        </p:nvSpPr>
        <p:spPr>
          <a:xfrm>
            <a:off x="2279576" y="7613338"/>
            <a:ext cx="1497228" cy="26296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尝试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猜想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A94298-8A79-9745-8B1F-8BA005A31096}"/>
              </a:ext>
            </a:extLst>
          </p:cNvPr>
          <p:cNvSpPr/>
          <p:nvPr/>
        </p:nvSpPr>
        <p:spPr>
          <a:xfrm>
            <a:off x="5407891" y="7613336"/>
            <a:ext cx="1497228" cy="2629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倾听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示范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47D32-3BAA-C245-B621-3532FBA1DC7E}"/>
              </a:ext>
            </a:extLst>
          </p:cNvPr>
          <p:cNvCxnSpPr/>
          <p:nvPr/>
        </p:nvCxnSpPr>
        <p:spPr>
          <a:xfrm>
            <a:off x="4023936" y="8506836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059D1-A13C-364C-B379-1F6C57D12240}"/>
              </a:ext>
            </a:extLst>
          </p:cNvPr>
          <p:cNvCxnSpPr>
            <a:cxnSpLocks/>
          </p:cNvCxnSpPr>
          <p:nvPr/>
        </p:nvCxnSpPr>
        <p:spPr>
          <a:xfrm flipH="1">
            <a:off x="3900370" y="9201574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4863B6-440B-E741-978F-6BD5DABB0BFA}"/>
              </a:ext>
            </a:extLst>
          </p:cNvPr>
          <p:cNvSpPr txBox="1"/>
          <p:nvPr/>
        </p:nvSpPr>
        <p:spPr>
          <a:xfrm>
            <a:off x="245360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F480B-9674-C747-B9F8-2CCD227B4F3B}"/>
              </a:ext>
            </a:extLst>
          </p:cNvPr>
          <p:cNvSpPr txBox="1"/>
          <p:nvPr/>
        </p:nvSpPr>
        <p:spPr>
          <a:xfrm>
            <a:off x="575594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教师</a:t>
            </a:r>
          </a:p>
        </p:txBody>
      </p:sp>
    </p:spTree>
    <p:extLst>
      <p:ext uri="{BB962C8B-B14F-4D97-AF65-F5344CB8AC3E}">
        <p14:creationId xmlns:p14="http://schemas.microsoft.com/office/powerpoint/2010/main" val="64488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们学数学：</a:t>
            </a:r>
            <a:r>
              <a:rPr lang="zh-CN" altLang="en-US" dirty="0">
                <a:solidFill>
                  <a:srgbClr val="0000FF"/>
                </a:solidFill>
              </a:rPr>
              <a:t>慢数学、猜想多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5182045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包卜魏猜想：</a:t>
            </a:r>
            <a:r>
              <a:rPr lang="zh-CN" altLang="en-US" sz="2400" b="1" dirty="0"/>
              <a:t>已知</a:t>
            </a:r>
            <a:r>
              <a:rPr lang="en-US" altLang="zh-CN" sz="2400" b="1" dirty="0"/>
              <a:t>a, b,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</a:t>
            </a:r>
            <a:r>
              <a:rPr lang="zh-CN" altLang="en-US" sz="2400" b="1" dirty="0"/>
              <a:t>，即可唯一确定三阶幻方</a:t>
            </a:r>
            <a:endParaRPr lang="en-US" altLang="zh-C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折半查找法：</a:t>
            </a:r>
            <a:r>
              <a:rPr lang="zh-CN" altLang="en-US" sz="2400" b="1" dirty="0"/>
              <a:t>傅鼎荃在解鸡兔同笼问题时</a:t>
            </a:r>
            <a:r>
              <a:rPr lang="zh-CN" altLang="en-US" sz="2400" b="1" dirty="0">
                <a:solidFill>
                  <a:srgbClr val="FF0000"/>
                </a:solidFill>
              </a:rPr>
              <a:t>自发提出</a:t>
            </a:r>
            <a:r>
              <a:rPr lang="zh-CN" altLang="en-US" sz="2400" b="1" dirty="0"/>
              <a:t>折半查找法</a:t>
            </a:r>
            <a:endParaRPr lang="en-US" altLang="zh-C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CN" sz="2400" b="1" dirty="0">
                <a:solidFill>
                  <a:srgbClr val="0000FF"/>
                </a:solidFill>
              </a:rPr>
              <a:t>包卜</a:t>
            </a:r>
            <a:r>
              <a:rPr lang="zh-CN" altLang="en-US" sz="2400" b="1" dirty="0">
                <a:solidFill>
                  <a:srgbClr val="0000FF"/>
                </a:solidFill>
              </a:rPr>
              <a:t>猜想：</a:t>
            </a:r>
            <a:r>
              <a:rPr lang="zh-CN" altLang="en-US" sz="2400" b="1" dirty="0"/>
              <a:t>交通图中奇点成对添加边，即可判断是否可一笔画</a:t>
            </a:r>
            <a:endParaRPr lang="en-US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CFE76-3AAD-5A46-939E-79703168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45" y="1326242"/>
            <a:ext cx="4243002" cy="375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B6B19-1E9C-0F43-BE96-B6E730A1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09" y="1336764"/>
            <a:ext cx="2341186" cy="37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B4AE6A-E536-3941-B81E-3059E13A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048" y="1306305"/>
            <a:ext cx="3664498" cy="3217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们学编程：</a:t>
            </a:r>
            <a:r>
              <a:rPr lang="zh-CN" altLang="en-US" dirty="0">
                <a:solidFill>
                  <a:srgbClr val="0000FF"/>
                </a:solidFill>
              </a:rPr>
              <a:t>计算思维少养成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8E649-C075-664F-9E3C-49359F88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306305"/>
            <a:ext cx="4398684" cy="307028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D045C17-0D95-F941-91F0-586606897770}"/>
              </a:ext>
            </a:extLst>
          </p:cNvPr>
          <p:cNvSpPr txBox="1">
            <a:spLocks/>
          </p:cNvSpPr>
          <p:nvPr/>
        </p:nvSpPr>
        <p:spPr bwMode="auto">
          <a:xfrm>
            <a:off x="547802" y="4376590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</a:rPr>
              <a:t>计算思维：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从最简单情形做起、分治与归纳、聪明的枚举、搜索需剪枝、概率有力量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示例：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聪明的枚举：</a:t>
            </a:r>
            <a:r>
              <a:rPr lang="zh-CN" altLang="en-US" sz="2400" b="1" dirty="0"/>
              <a:t>师徒四人十个馍，有几种分法？</a:t>
            </a:r>
            <a:endParaRPr lang="en-US" altLang="zh-CN" sz="2400" b="1" dirty="0"/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仿真世界：</a:t>
            </a:r>
            <a:r>
              <a:rPr lang="zh-CN" altLang="en-CN" sz="2400" b="1" dirty="0"/>
              <a:t>牛顿</a:t>
            </a:r>
            <a:r>
              <a:rPr lang="zh-CN" altLang="en-US" sz="2400" b="1" dirty="0"/>
              <a:t>的大炮，炮弹何时形成抛物线，何时形成圆和椭圆？</a:t>
            </a:r>
            <a:endParaRPr lang="en-CN" sz="2400" b="1" dirty="0">
              <a:solidFill>
                <a:srgbClr val="0000FF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673E3-06E7-F042-BCBF-96B9EB3836F1}"/>
              </a:ext>
            </a:extLst>
          </p:cNvPr>
          <p:cNvSpPr/>
          <p:nvPr/>
        </p:nvSpPr>
        <p:spPr>
          <a:xfrm>
            <a:off x="8319977" y="1988840"/>
            <a:ext cx="2081448" cy="2880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D964E-0A68-9E44-8553-123D5ED80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53" y="1265977"/>
            <a:ext cx="2488493" cy="32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51831" y="2495773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圆周率：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由来与估算</a:t>
            </a:r>
          </a:p>
        </p:txBody>
      </p:sp>
    </p:spTree>
    <p:extLst>
      <p:ext uri="{BB962C8B-B14F-4D97-AF65-F5344CB8AC3E}">
        <p14:creationId xmlns:p14="http://schemas.microsoft.com/office/powerpoint/2010/main" val="13535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CN" dirty="0"/>
              <a:t>什么</a:t>
            </a:r>
            <a:r>
              <a:rPr lang="zh-CN" altLang="en-US" dirty="0"/>
              <a:t>是圆周率？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533" y="4789212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圆周率：</a:t>
            </a:r>
            <a:r>
              <a:rPr lang="zh-CN" altLang="en-US" sz="2800" b="1" dirty="0">
                <a:solidFill>
                  <a:srgbClr val="0000FF"/>
                </a:solidFill>
              </a:rPr>
              <a:t>圆的周长和直径之比，是</a:t>
            </a:r>
            <a:r>
              <a:rPr lang="en-US" altLang="zh-CN" sz="2800" b="1" dirty="0">
                <a:solidFill>
                  <a:srgbClr val="0000FF"/>
                </a:solidFill>
              </a:rPr>
              <a:t>3.1415926……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奇妙之处：</a:t>
            </a:r>
            <a:r>
              <a:rPr lang="zh-CN" altLang="en-US" sz="2800" b="1" dirty="0">
                <a:solidFill>
                  <a:srgbClr val="0000FF"/>
                </a:solidFill>
              </a:rPr>
              <a:t>和圆的大小无关，大圆小圆一个样！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19F76A-7ADE-FA4F-9F36-5617ED40B0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564732"/>
            <a:ext cx="3024336" cy="2847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085EA-0599-1445-A2AE-42C9E7D4EE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068788"/>
            <a:ext cx="1953482" cy="183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7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算圆周率的方法一：</a:t>
            </a:r>
            <a:r>
              <a:rPr lang="zh-CN" altLang="en-US" dirty="0">
                <a:solidFill>
                  <a:srgbClr val="0202EE"/>
                </a:solidFill>
              </a:rPr>
              <a:t>实测法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5085184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实测法：</a:t>
            </a:r>
            <a:r>
              <a:rPr lang="zh-CN" altLang="en-US" sz="2800" b="1" dirty="0">
                <a:solidFill>
                  <a:srgbClr val="0000FF"/>
                </a:solidFill>
              </a:rPr>
              <a:t>硬币周长 </a:t>
            </a:r>
            <a:r>
              <a:rPr lang="en-US" altLang="zh-CN" sz="2800" b="1" dirty="0">
                <a:solidFill>
                  <a:srgbClr val="0000FF"/>
                </a:solidFill>
              </a:rPr>
              <a:t>(9.0cm) ÷</a:t>
            </a:r>
            <a:r>
              <a:rPr lang="zh-CN" altLang="en-US" sz="2800" b="1" dirty="0">
                <a:solidFill>
                  <a:srgbClr val="0000FF"/>
                </a:solidFill>
              </a:rPr>
              <a:t> 直径</a:t>
            </a:r>
            <a:r>
              <a:rPr lang="en-US" altLang="zh-CN" sz="2800" b="1" dirty="0">
                <a:solidFill>
                  <a:srgbClr val="0000FF"/>
                </a:solidFill>
              </a:rPr>
              <a:t> (2.8cm) = 3.21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缺点：</a:t>
            </a:r>
            <a:r>
              <a:rPr lang="zh-CN" altLang="en-US" sz="2800" b="1" dirty="0">
                <a:solidFill>
                  <a:srgbClr val="0000FF"/>
                </a:solidFill>
              </a:rPr>
              <a:t>不准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古人的观察：</a:t>
            </a:r>
            <a:r>
              <a:rPr lang="zh-CN" altLang="en-US" sz="2800" b="1" dirty="0">
                <a:solidFill>
                  <a:srgbClr val="0000FF"/>
                </a:solidFill>
              </a:rPr>
              <a:t>周三径一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08186E-933C-0749-B7A7-8BE8DDB5F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412776"/>
            <a:ext cx="450488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算圆周率的方法二：</a:t>
            </a:r>
            <a:r>
              <a:rPr lang="zh-CN" altLang="en-US" dirty="0">
                <a:solidFill>
                  <a:srgbClr val="0202EE"/>
                </a:solidFill>
              </a:rPr>
              <a:t>刘徽割圆法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4949615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刘徽割圆法：</a:t>
            </a:r>
            <a:r>
              <a:rPr lang="zh-CN" altLang="en-US" sz="2800" b="1" dirty="0">
                <a:solidFill>
                  <a:srgbClr val="0000FF"/>
                </a:solidFill>
              </a:rPr>
              <a:t>用正多边形的面积近似圆的面积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要点：</a:t>
            </a:r>
            <a:r>
              <a:rPr lang="zh-CN" altLang="en-US" sz="2800" b="1" dirty="0">
                <a:solidFill>
                  <a:srgbClr val="0000FF"/>
                </a:solidFill>
              </a:rPr>
              <a:t>割之弥细，所失弥少，割之又割，与圆合体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估计值：</a:t>
            </a:r>
            <a:r>
              <a:rPr lang="en-US" sz="2800" b="1" dirty="0"/>
              <a:t>3.1415926</a:t>
            </a:r>
            <a:r>
              <a:rPr lang="zh-CN" altLang="en-US" sz="2800" b="1" dirty="0"/>
              <a:t>和</a:t>
            </a:r>
            <a:r>
              <a:rPr lang="en-US" sz="2800" b="1" dirty="0"/>
              <a:t>3.1415927</a:t>
            </a:r>
            <a:r>
              <a:rPr lang="en-CN" sz="2800" b="1" dirty="0"/>
              <a:t>之间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B5779-D28F-5344-A56E-92ECFF039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1556792"/>
            <a:ext cx="10579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03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54048</TotalTime>
  <Words>1311</Words>
  <Application>Microsoft Macintosh PowerPoint</Application>
  <PresentationFormat>Widescreen</PresentationFormat>
  <Paragraphs>192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Microsoft YaHei</vt:lpstr>
      <vt:lpstr>Microsoft YaHei</vt:lpstr>
      <vt:lpstr>Arial</vt:lpstr>
      <vt:lpstr>Calibri</vt:lpstr>
      <vt:lpstr>Cambria Math</vt:lpstr>
      <vt:lpstr>Helvetica</vt:lpstr>
      <vt:lpstr>Times New Roman</vt:lpstr>
      <vt:lpstr>Office 主题​​</vt:lpstr>
      <vt:lpstr>PowerPoint Presentation</vt:lpstr>
      <vt:lpstr>SIGMA数学特别兴趣组：三个老师六个娃的亲子游戏</vt:lpstr>
      <vt:lpstr>小SIGMA们学数学：践行波利亚的数学教育法</vt:lpstr>
      <vt:lpstr>小SIGMA们学数学：慢数学、猜想多</vt:lpstr>
      <vt:lpstr>小SIGMA们学编程：计算思维少养成</vt:lpstr>
      <vt:lpstr>PowerPoint Presentation</vt:lpstr>
      <vt:lpstr>什么是圆周率？</vt:lpstr>
      <vt:lpstr>算圆周率的方法一：实测法</vt:lpstr>
      <vt:lpstr>算圆周率的方法二：刘徽割圆法</vt:lpstr>
      <vt:lpstr>算圆周率的方法三：布丰投针法</vt:lpstr>
      <vt:lpstr>PowerPoint Presentation</vt:lpstr>
      <vt:lpstr>布丰投针法：实验步骤</vt:lpstr>
      <vt:lpstr>历史上的有名实验</vt:lpstr>
      <vt:lpstr>动手练：启元的小朋友来延续一下历史吧！</vt:lpstr>
      <vt:lpstr>SIGMA数学特别兴趣组写程序模拟投针</vt:lpstr>
      <vt:lpstr>SIGMA数学特别兴趣组的估算结果</vt:lpstr>
      <vt:lpstr>PowerPoint Presentation</vt:lpstr>
      <vt:lpstr>揭秘的第一步：没有圆，咱们硬造一个圆！</vt:lpstr>
      <vt:lpstr>揭秘的第一步：没有圆，咱们硬造一个圆！</vt:lpstr>
      <vt:lpstr>揭秘的第二步：把圆环取直，扔</vt:lpstr>
      <vt:lpstr>揭秘的第三步：碰线次数和针形状有关系吗？</vt:lpstr>
      <vt:lpstr>小SIGMA写程序扔拐弯针：1万次</vt:lpstr>
      <vt:lpstr>小SIGMA扔拐弯针的实验结果</vt:lpstr>
      <vt:lpstr>揭秘的第四步：碰线次数和针长度有关系吗？</vt:lpstr>
      <vt:lpstr>揭秘的第四步：碰线次数和针长度有关系吗？</vt:lpstr>
      <vt:lpstr>布丰投针法大揭秘：总结篇</vt:lpstr>
      <vt:lpstr>小SIGMA们写的Scratch程序演示</vt:lpstr>
      <vt:lpstr>PowerPoint Presentation</vt:lpstr>
    </vt:vector>
  </TitlesOfParts>
  <Company>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ghack</dc:creator>
  <cp:lastModifiedBy>D Bu</cp:lastModifiedBy>
  <cp:revision>2116</cp:revision>
  <dcterms:created xsi:type="dcterms:W3CDTF">2012-05-10T04:43:50Z</dcterms:created>
  <dcterms:modified xsi:type="dcterms:W3CDTF">2022-03-18T06:07:58Z</dcterms:modified>
</cp:coreProperties>
</file>